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92D99F5-B63F-430C-BD64-D5E050288302}" type="datetimeFigureOut">
              <a:rPr lang="ru-RU" smtClean="0"/>
              <a:t>06.10.2020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2101746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92D99F5-B63F-430C-BD64-D5E050288302}" type="datetimeFigureOut">
              <a:rPr lang="ru-RU" smtClean="0"/>
              <a:t>06.10.2020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995758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92D99F5-B63F-430C-BD64-D5E050288302}" type="datetimeFigureOut">
              <a:rPr lang="ru-RU" smtClean="0"/>
              <a:t>06.10.2020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205941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92D99F5-B63F-430C-BD64-D5E050288302}" type="datetimeFigureOut">
              <a:rPr lang="ru-RU" smtClean="0"/>
              <a:t>06.10.2020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1969512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92D99F5-B63F-430C-BD64-D5E050288302}" type="datetimeFigureOut">
              <a:rPr lang="ru-RU" smtClean="0"/>
              <a:t>06.10.2020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1044203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92D99F5-B63F-430C-BD64-D5E050288302}" type="datetimeFigureOut">
              <a:rPr lang="ru-RU" smtClean="0"/>
              <a:t>06.10.2020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3054798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2D99F5-B63F-430C-BD64-D5E050288302}" type="datetimeFigureOut">
              <a:rPr lang="ru-RU" smtClean="0"/>
              <a:t>06.10.2020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2832898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92D99F5-B63F-430C-BD64-D5E050288302}" type="datetimeFigureOut">
              <a:rPr lang="ru-RU" smtClean="0"/>
              <a:t>06.10.2020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2577322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92D99F5-B63F-430C-BD64-D5E050288302}" type="datetimeFigureOut">
              <a:rPr lang="ru-RU" smtClean="0"/>
              <a:t>06.10.2020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4002350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92D99F5-B63F-430C-BD64-D5E050288302}" type="datetimeFigureOut">
              <a:rPr lang="ru-RU" smtClean="0"/>
              <a:t>06.10.2020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3213596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92D99F5-B63F-430C-BD64-D5E050288302}" type="datetimeFigureOut">
              <a:rPr lang="ru-RU" smtClean="0"/>
              <a:t>06.10.2020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95990-B716-493B-9EEF-6BEE16BD5296}" type="slidenum">
              <a:rPr lang="ru-RU" smtClean="0"/>
              <a:t>‹#›</a:t>
            </a:fld>
            <a:endParaRPr lang="ru-RU"/>
          </a:p>
        </p:txBody>
      </p:sp>
    </p:spTree>
    <p:extLst>
      <p:ext uri="{BB962C8B-B14F-4D97-AF65-F5344CB8AC3E}">
        <p14:creationId xmlns:p14="http://schemas.microsoft.com/office/powerpoint/2010/main" val="4159256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2D99F5-B63F-430C-BD64-D5E050288302}" type="datetimeFigureOut">
              <a:rPr lang="ru-RU" smtClean="0"/>
              <a:t>06.10.2020</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295990-B716-493B-9EEF-6BEE16BD5296}" type="slidenum">
              <a:rPr lang="ru-RU" smtClean="0"/>
              <a:t>‹#›</a:t>
            </a:fld>
            <a:endParaRPr lang="ru-RU"/>
          </a:p>
        </p:txBody>
      </p:sp>
    </p:spTree>
    <p:extLst>
      <p:ext uri="{BB962C8B-B14F-4D97-AF65-F5344CB8AC3E}">
        <p14:creationId xmlns:p14="http://schemas.microsoft.com/office/powerpoint/2010/main" val="2580220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74073"/>
            <a:ext cx="7772400" cy="1149927"/>
          </a:xfrm>
        </p:spPr>
        <p:txBody>
          <a:bodyPr>
            <a:normAutofit/>
          </a:bodyPr>
          <a:lstStyle/>
          <a:p>
            <a:pPr>
              <a:lnSpc>
                <a:spcPct val="100000"/>
              </a:lnSpc>
            </a:pPr>
            <a:r>
              <a:rPr lang="kk-KZ"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ҚЫСҚЫ КЕЗЕҢДЕ ТОПЫРАҚ ҮЙІНДІСІНІҢ ҚҰРЫЛЫСЫ</a:t>
            </a:r>
            <a:endParaRPr lang="ru-RU"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143000" y="1828801"/>
            <a:ext cx="6858000" cy="4655126"/>
          </a:xfrm>
        </p:spPr>
        <p:txBody>
          <a:bodyPr>
            <a:normAutofit fontScale="70000" lnSpcReduction="20000"/>
          </a:bodyPr>
          <a:lstStyle/>
          <a:p>
            <a:pPr>
              <a:lnSpc>
                <a:spcPct val="120000"/>
              </a:lnSpc>
              <a:spcBef>
                <a:spcPts val="0"/>
              </a:spcBef>
            </a:pPr>
            <a:r>
              <a:rPr lang="kk-KZ" sz="2800" b="1" dirty="0">
                <a:latin typeface="Times New Roman" panose="02020603050405020304" pitchFamily="18" charset="0"/>
                <a:cs typeface="Times New Roman" panose="02020603050405020304" pitchFamily="18" charset="0"/>
              </a:rPr>
              <a:t>Терминдер мен анықтамалар</a:t>
            </a:r>
            <a:endParaRPr lang="ru-RU" sz="2800" b="1" dirty="0">
              <a:latin typeface="Times New Roman" panose="02020603050405020304" pitchFamily="18" charset="0"/>
              <a:cs typeface="Times New Roman" panose="02020603050405020304" pitchFamily="18" charset="0"/>
            </a:endParaRPr>
          </a:p>
          <a:p>
            <a:pPr indent="468000" algn="just">
              <a:lnSpc>
                <a:spcPct val="120000"/>
              </a:lnSpc>
              <a:spcBef>
                <a:spcPts val="0"/>
              </a:spcBef>
            </a:pPr>
            <a:r>
              <a:rPr lang="kk-KZ" sz="2600" b="1" dirty="0">
                <a:latin typeface="Times New Roman" panose="02020603050405020304" pitchFamily="18" charset="0"/>
                <a:cs typeface="Times New Roman" panose="02020603050405020304" pitchFamily="18" charset="0"/>
              </a:rPr>
              <a:t>топырақтың қолайлы ылғалдылығы: </a:t>
            </a:r>
            <a:r>
              <a:rPr lang="kk-KZ" sz="2600" dirty="0">
                <a:latin typeface="Times New Roman" panose="02020603050405020304" pitchFamily="18" charset="0"/>
                <a:cs typeface="Times New Roman" panose="02020603050405020304" pitchFamily="18" charset="0"/>
              </a:rPr>
              <a:t>Топырақты қажетті күйге дейін тығыздау мүмкін болатын максималды ылғалдылық.</a:t>
            </a:r>
            <a:endParaRPr lang="ru-RU" sz="2600" b="1" dirty="0">
              <a:latin typeface="Times New Roman" panose="02020603050405020304" pitchFamily="18" charset="0"/>
              <a:cs typeface="Times New Roman" panose="02020603050405020304" pitchFamily="18" charset="0"/>
            </a:endParaRPr>
          </a:p>
          <a:p>
            <a:pPr indent="468000" algn="just">
              <a:lnSpc>
                <a:spcPct val="120000"/>
              </a:lnSpc>
              <a:spcBef>
                <a:spcPts val="0"/>
              </a:spcBef>
            </a:pPr>
            <a:r>
              <a:rPr lang="kk-KZ" sz="2600" b="1" dirty="0">
                <a:latin typeface="Times New Roman" panose="02020603050405020304" pitchFamily="18" charset="0"/>
                <a:cs typeface="Times New Roman" panose="02020603050405020304" pitchFamily="18" charset="0"/>
              </a:rPr>
              <a:t>қату тереңдігі: </a:t>
            </a:r>
            <a:r>
              <a:rPr lang="kk-KZ" sz="2600" dirty="0">
                <a:latin typeface="Times New Roman" panose="02020603050405020304" pitchFamily="18" charset="0"/>
                <a:cs typeface="Times New Roman" panose="02020603050405020304" pitchFamily="18" charset="0"/>
              </a:rPr>
              <a:t>Жер бетінен қысқы кезеңде қатып қалған топырақтың төменгі шекарасына дейінгі қашықтық.</a:t>
            </a:r>
            <a:endParaRPr lang="ru-RU" sz="2600" b="1" dirty="0">
              <a:latin typeface="Times New Roman" panose="02020603050405020304" pitchFamily="18" charset="0"/>
              <a:cs typeface="Times New Roman" panose="02020603050405020304" pitchFamily="18" charset="0"/>
            </a:endParaRPr>
          </a:p>
          <a:p>
            <a:pPr indent="468000" algn="just">
              <a:lnSpc>
                <a:spcPct val="120000"/>
              </a:lnSpc>
              <a:spcBef>
                <a:spcPts val="0"/>
              </a:spcBef>
            </a:pPr>
            <a:r>
              <a:rPr lang="kk-KZ" sz="2600" b="1" dirty="0">
                <a:latin typeface="Times New Roman" panose="02020603050405020304" pitchFamily="18" charset="0"/>
                <a:cs typeface="Times New Roman" panose="02020603050405020304" pitchFamily="18" charset="0"/>
              </a:rPr>
              <a:t>қысқы кезең: </a:t>
            </a:r>
            <a:r>
              <a:rPr lang="kk-KZ" sz="2600" dirty="0">
                <a:latin typeface="Times New Roman" panose="02020603050405020304" pitchFamily="18" charset="0"/>
                <a:cs typeface="Times New Roman" panose="02020603050405020304" pitchFamily="18" charset="0"/>
              </a:rPr>
              <a:t>Күзде нөлдік орташа тәуліктік температураның басталу күні мен көктемде нөлдік орташа тәуліктік температураның басталу күні арасындағы жыл уақыты.</a:t>
            </a:r>
            <a:endParaRPr lang="ru-RU" sz="2600" b="1" dirty="0">
              <a:latin typeface="Times New Roman" panose="02020603050405020304" pitchFamily="18" charset="0"/>
              <a:cs typeface="Times New Roman" panose="02020603050405020304" pitchFamily="18" charset="0"/>
            </a:endParaRPr>
          </a:p>
          <a:p>
            <a:pPr indent="468000" algn="just">
              <a:lnSpc>
                <a:spcPct val="120000"/>
              </a:lnSpc>
              <a:spcBef>
                <a:spcPts val="0"/>
              </a:spcBef>
            </a:pPr>
            <a:r>
              <a:rPr lang="kk-KZ" sz="2600" b="1" dirty="0">
                <a:latin typeface="Times New Roman" panose="02020603050405020304" pitchFamily="18" charset="0"/>
                <a:cs typeface="Times New Roman" panose="02020603050405020304" pitchFamily="18" charset="0"/>
              </a:rPr>
              <a:t>ісінген топырақ: </a:t>
            </a:r>
            <a:r>
              <a:rPr lang="kk-KZ" sz="2600" dirty="0">
                <a:latin typeface="Times New Roman" panose="02020603050405020304" pitchFamily="18" charset="0"/>
                <a:cs typeface="Times New Roman" panose="02020603050405020304" pitchFamily="18" charset="0"/>
              </a:rPr>
              <a:t>МЕМСТ 28622-90 бойынша 0,01-ден кем салыстырмалы ісіну деформациясы бар топырақ.</a:t>
            </a:r>
            <a:endParaRPr lang="ru-RU" sz="2600" b="1" dirty="0">
              <a:latin typeface="Times New Roman" panose="02020603050405020304" pitchFamily="18" charset="0"/>
              <a:cs typeface="Times New Roman" panose="02020603050405020304" pitchFamily="18" charset="0"/>
            </a:endParaRPr>
          </a:p>
          <a:p>
            <a:pPr indent="468000" algn="just">
              <a:lnSpc>
                <a:spcPct val="120000"/>
              </a:lnSpc>
              <a:spcBef>
                <a:spcPts val="0"/>
              </a:spcBef>
            </a:pPr>
            <a:r>
              <a:rPr lang="kk-KZ" sz="2600" b="1" dirty="0">
                <a:latin typeface="Times New Roman" panose="02020603050405020304" pitchFamily="18" charset="0"/>
                <a:cs typeface="Times New Roman" panose="02020603050405020304" pitchFamily="18" charset="0"/>
              </a:rPr>
              <a:t>топырақты босату: </a:t>
            </a:r>
            <a:r>
              <a:rPr lang="kk-KZ" sz="2600" dirty="0">
                <a:latin typeface="Times New Roman" panose="02020603050405020304" pitchFamily="18" charset="0"/>
                <a:cs typeface="Times New Roman" panose="02020603050405020304" pitchFamily="18" charset="0"/>
              </a:rPr>
              <a:t>Топырақты бұзу бойынша технологиялық операция, бұл негізінен байланысты және ірі кесекті топырақты игеру кезінде жер жұмыстарын тиімді жүргізуге ықпал етеді.</a:t>
            </a:r>
            <a:endParaRPr lang="ru-RU"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5333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0524" y="115744"/>
            <a:ext cx="8515350" cy="729384"/>
          </a:xfrm>
        </p:spPr>
        <p:txBody>
          <a:bodyPr>
            <a:normAutofit/>
          </a:bodyPr>
          <a:lstStyle/>
          <a:p>
            <a:pPr algn="ctr"/>
            <a:r>
              <a:rPr lang="kk-KZ"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ҚЫСТА ЖЕР ЖҰМЫСТАРЫН ЖҮРГІЗУ ЕРЕКШЕЛІКТЕРІ</a:t>
            </a:r>
            <a:endParaRPr lang="ru-RU"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52400" y="651165"/>
            <a:ext cx="8991599" cy="5957454"/>
          </a:xfrm>
        </p:spPr>
        <p:txBody>
          <a:bodyPr>
            <a:noAutofit/>
          </a:bodyPr>
          <a:lstStyle/>
          <a:p>
            <a:pPr marL="0" indent="468000">
              <a:lnSpc>
                <a:spcPct val="100000"/>
              </a:lnSpc>
              <a:spcBef>
                <a:spcPts val="0"/>
              </a:spcBef>
              <a:buNone/>
            </a:pPr>
            <a:r>
              <a:rPr lang="kk-KZ" sz="1600" dirty="0">
                <a:latin typeface="Times New Roman" panose="02020603050405020304" pitchFamily="18" charset="0"/>
                <a:cs typeface="Times New Roman" panose="02020603050405020304" pitchFamily="18" charset="0"/>
              </a:rPr>
              <a:t>Автомобиль жолдарын салу тәжірибесіне қысқы жұмыстарды енгізуді бір мезгілде бірнеше бағыт бойынша жүзеге асыру қажет.</a:t>
            </a:r>
            <a:endParaRPr lang="ru-RU" sz="1600" b="1" dirty="0">
              <a:latin typeface="Times New Roman" panose="02020603050405020304" pitchFamily="18" charset="0"/>
              <a:cs typeface="Times New Roman" panose="02020603050405020304" pitchFamily="18" charset="0"/>
            </a:endParaRPr>
          </a:p>
          <a:p>
            <a:pPr marL="0">
              <a:lnSpc>
                <a:spcPct val="100000"/>
              </a:lnSpc>
              <a:spcBef>
                <a:spcPts val="0"/>
              </a:spcBef>
            </a:pPr>
            <a:r>
              <a:rPr lang="kk-KZ" sz="1600" b="1" dirty="0">
                <a:latin typeface="Times New Roman" panose="02020603050405020304" pitchFamily="18" charset="0"/>
                <a:cs typeface="Times New Roman" panose="02020603050405020304" pitchFamily="18" charset="0"/>
              </a:rPr>
              <a:t>Біріншіден</a:t>
            </a:r>
            <a:r>
              <a:rPr lang="kk-KZ" sz="1600" dirty="0">
                <a:latin typeface="Times New Roman" panose="02020603050405020304" pitchFamily="18" charset="0"/>
                <a:cs typeface="Times New Roman" panose="02020603050405020304" pitchFamily="18" charset="0"/>
              </a:rPr>
              <a:t>, автомобиль жолдарының жобаларын жасау кезінде қысқы жағдайларда белгілі бір учаскелерде жұмыс істеу мүмкіндігін алдын-ала қарастырған жөн. Бұл учаскелер үшін, оларды қыста орындау жұмыс сапасына қойылатын барлық талаптарды ескере отырып және айтарлықтай қымбаттаусыз жасауға мүмкін болатын жол конструкцияларын жасау қажет. Жоба қыс мезгілінде атқарылған жұмыстардың қымбаттауын ескеріп, құрылысшыларды жұмыс өндірісінің технологиясына әсер ететін ауданның климаттық ерекшеліктері туралы егжей-тегжейлі мәліметтермен (климаттық кестелермен, топырақтың қату тереңдігі мен динамикасы туралы мәліметтермен және т.б.) қамтамасыз етуі тиіс.</a:t>
            </a:r>
            <a:endParaRPr lang="ru-RU" sz="1600" b="1" dirty="0">
              <a:latin typeface="Times New Roman" panose="02020603050405020304" pitchFamily="18" charset="0"/>
              <a:cs typeface="Times New Roman" panose="02020603050405020304" pitchFamily="18" charset="0"/>
            </a:endParaRPr>
          </a:p>
          <a:p>
            <a:pPr marL="0">
              <a:lnSpc>
                <a:spcPct val="100000"/>
              </a:lnSpc>
              <a:spcBef>
                <a:spcPts val="0"/>
              </a:spcBef>
            </a:pPr>
            <a:r>
              <a:rPr lang="kk-KZ" sz="1600" b="1" dirty="0">
                <a:latin typeface="Times New Roman" panose="02020603050405020304" pitchFamily="18" charset="0"/>
                <a:cs typeface="Times New Roman" panose="02020603050405020304" pitchFamily="18" charset="0"/>
              </a:rPr>
              <a:t>Екіншіден,</a:t>
            </a:r>
            <a:r>
              <a:rPr lang="kk-KZ" sz="1600" dirty="0">
                <a:latin typeface="Times New Roman" panose="02020603050405020304" pitchFamily="18" charset="0"/>
                <a:cs typeface="Times New Roman" panose="02020603050405020304" pitchFamily="18" charset="0"/>
              </a:rPr>
              <a:t> жоспарлаушы ұйымдар жылдық және тоқсандық жоспарларды бекіту кезінде қысқы жағдайларда жол-құрылыс жұмыстарының кейбір бөлігінің орындалуын алдын ала көздеуі тиіс. Қысқы жұмыстардың жоспарлы көлемін қысқы қымбаттауға да, дайындық жұмыстарына да арналған қаражатты ескере отырып, тиісті қаржыландырумен бекіту қажет.</a:t>
            </a:r>
            <a:endParaRPr lang="ru-RU" sz="1600" b="1" dirty="0">
              <a:latin typeface="Times New Roman" panose="02020603050405020304" pitchFamily="18" charset="0"/>
              <a:cs typeface="Times New Roman" panose="02020603050405020304" pitchFamily="18" charset="0"/>
            </a:endParaRPr>
          </a:p>
          <a:p>
            <a:pPr marL="0">
              <a:lnSpc>
                <a:spcPct val="100000"/>
              </a:lnSpc>
              <a:spcBef>
                <a:spcPts val="0"/>
              </a:spcBef>
            </a:pPr>
            <a:r>
              <a:rPr lang="kk-KZ" sz="1600" b="1" dirty="0">
                <a:latin typeface="Times New Roman" panose="02020603050405020304" pitchFamily="18" charset="0"/>
                <a:cs typeface="Times New Roman" panose="02020603050405020304" pitchFamily="18" charset="0"/>
              </a:rPr>
              <a:t>Үшіншіден,</a:t>
            </a:r>
            <a:r>
              <a:rPr lang="kk-KZ" sz="1600" dirty="0">
                <a:latin typeface="Times New Roman" panose="02020603050405020304" pitchFamily="18" charset="0"/>
                <a:cs typeface="Times New Roman" panose="02020603050405020304" pitchFamily="18" charset="0"/>
              </a:rPr>
              <a:t> жол-құрылыс ұйымдарын қысқы кезеңде жұмыс жүргізуге арналған арнайы машиналармен жабдықтауды жеделдету қажет. Ең алдымен, қатқан топырақты өңдеу үшін жер қазатын машиналар, әртүрлі қопсытқыштар, таптайтын машиналар және топырақ пен жол жамылғыларын тығыздау үшін қуатты катоктар, теріс температурада және қатқан материалдармен жұмыс істеуге бейімделген әртүрлі жылытқыштар, асфальт-бетон және цемент-бетон зауыттары, арнайы қоспалар төсегіштер және т. б.</a:t>
            </a:r>
            <a:endParaRPr lang="ru-RU" sz="1600" b="1" dirty="0">
              <a:latin typeface="Times New Roman" panose="02020603050405020304" pitchFamily="18" charset="0"/>
              <a:cs typeface="Times New Roman" panose="02020603050405020304" pitchFamily="18" charset="0"/>
            </a:endParaRPr>
          </a:p>
          <a:p>
            <a:pPr marL="0">
              <a:lnSpc>
                <a:spcPct val="100000"/>
              </a:lnSpc>
              <a:spcBef>
                <a:spcPts val="0"/>
              </a:spcBef>
            </a:pPr>
            <a:r>
              <a:rPr lang="kk-KZ" sz="1600" b="1" dirty="0">
                <a:latin typeface="Times New Roman" panose="02020603050405020304" pitchFamily="18" charset="0"/>
                <a:cs typeface="Times New Roman" panose="02020603050405020304" pitchFamily="18" charset="0"/>
              </a:rPr>
              <a:t>Төртіншіден</a:t>
            </a:r>
            <a:r>
              <a:rPr lang="kk-KZ" sz="1600" dirty="0">
                <a:latin typeface="Times New Roman" panose="02020603050405020304" pitchFamily="18" charset="0"/>
                <a:cs typeface="Times New Roman" panose="02020603050405020304" pitchFamily="18" charset="0"/>
              </a:rPr>
              <a:t>, қысқы жағдайларда жол-құрылыс жұмыстарының ұйымдастырылуы мен технологиясын одан әрі жетілдіру және күнделікті өндіріс практикасына қысқы құрылыс жөніндегі ғылым жетістіктері мен озық тәжірибені кеңінен енгізу қажет.</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9360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764" y="448253"/>
            <a:ext cx="8908472" cy="563129"/>
          </a:xfrm>
        </p:spPr>
        <p:txBody>
          <a:bodyPr>
            <a:normAutofit/>
          </a:bodyPr>
          <a:lstStyle/>
          <a:p>
            <a:pPr algn="ctr"/>
            <a:r>
              <a:rPr lang="kk-KZ"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ҚЫСҚЫ ЖАҒДАЙДАҒЫ ЖҰМЫСТАРДЫҢ СИПАТТЫ ТҮРЛЕРІ</a:t>
            </a:r>
            <a:endParaRPr lang="ru-RU"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343890"/>
            <a:ext cx="7886700" cy="5001491"/>
          </a:xfrm>
        </p:spPr>
        <p:txBody>
          <a:bodyPr>
            <a:normAutofit fontScale="62500" lnSpcReduction="20000"/>
          </a:bodyPr>
          <a:lstStyle/>
          <a:p>
            <a:pPr marL="0" indent="468000">
              <a:lnSpc>
                <a:spcPct val="120000"/>
              </a:lnSpc>
              <a:spcBef>
                <a:spcPts val="0"/>
              </a:spcBef>
              <a:buNone/>
            </a:pPr>
            <a:r>
              <a:rPr lang="kk-KZ" dirty="0">
                <a:latin typeface="Times New Roman" panose="02020603050405020304" pitchFamily="18" charset="0"/>
                <a:cs typeface="Times New Roman" panose="02020603050405020304" pitchFamily="18" charset="0"/>
              </a:rPr>
              <a:t>Топырақ үйіндісін тұрғызу жұмыстарын қысқы кезеңде орындау орынды болатын жұмыстарының тізімі:</a:t>
            </a:r>
            <a:endParaRPr lang="ru-RU" b="1" dirty="0">
              <a:latin typeface="Times New Roman" panose="02020603050405020304" pitchFamily="18" charset="0"/>
              <a:cs typeface="Times New Roman" panose="02020603050405020304" pitchFamily="18" charset="0"/>
            </a:endParaRPr>
          </a:p>
          <a:p>
            <a:pPr marL="514350" lvl="0" indent="-514350">
              <a:lnSpc>
                <a:spcPct val="120000"/>
              </a:lnSpc>
              <a:spcBef>
                <a:spcPts val="0"/>
              </a:spcBef>
              <a:buFont typeface="+mj-lt"/>
              <a:buAutoNum type="arabicPeriod"/>
            </a:pPr>
            <a:r>
              <a:rPr lang="kk-KZ" dirty="0">
                <a:latin typeface="Times New Roman" panose="02020603050405020304" pitchFamily="18" charset="0"/>
                <a:cs typeface="Times New Roman" panose="02020603050405020304" pitchFamily="18" charset="0"/>
              </a:rPr>
              <a:t>ылғалдылықтары ықтималды мәннен төмен топырақты, сумен басылмаған құмды, сынықты және жартасты топырақты қазыңдылар мен қорларды өңдеу;</a:t>
            </a:r>
            <a:endParaRPr lang="ru-RU" dirty="0">
              <a:latin typeface="Times New Roman" panose="02020603050405020304" pitchFamily="18" charset="0"/>
              <a:cs typeface="Times New Roman" panose="02020603050405020304" pitchFamily="18" charset="0"/>
            </a:endParaRPr>
          </a:p>
          <a:p>
            <a:pPr marL="514350" lvl="0" indent="-514350">
              <a:lnSpc>
                <a:spcPct val="120000"/>
              </a:lnSpc>
              <a:spcBef>
                <a:spcPts val="0"/>
              </a:spcBef>
              <a:buFont typeface="+mj-lt"/>
              <a:buAutoNum type="arabicPeriod"/>
            </a:pPr>
            <a:r>
              <a:rPr lang="kk-KZ" dirty="0">
                <a:latin typeface="Times New Roman" panose="02020603050405020304" pitchFamily="18" charset="0"/>
                <a:cs typeface="Times New Roman" panose="02020603050405020304" pitchFamily="18" charset="0"/>
              </a:rPr>
              <a:t>ылғалдылығы шекті мәннен 5 %-ға төмен топырақтардан үйінді тұрғызу </a:t>
            </a:r>
            <a:r>
              <a:rPr lang="kk-KZ" i="1" dirty="0">
                <a:latin typeface="Times New Roman" panose="02020603050405020304" pitchFamily="18" charset="0"/>
                <a:cs typeface="Times New Roman" panose="02020603050405020304" pitchFamily="18" charset="0"/>
              </a:rPr>
              <a:t>(сазбалшықты топырақтарды қолдану тек қана еріген күйінде және топырақ үйіндісінің қажетті орнықтылығын қамтамасыз етуге сәйкес шаралар жобалары орындалғанда рұқсат етіледі. Ылғалдылығы ықтималды мәннен жоғары сазбалшықты топырақтарды қолдануға рұқсат берілмейді)</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514350" lvl="0" indent="-514350">
              <a:lnSpc>
                <a:spcPct val="120000"/>
              </a:lnSpc>
              <a:spcBef>
                <a:spcPts val="0"/>
              </a:spcBef>
              <a:buFont typeface="+mj-lt"/>
              <a:buAutoNum type="arabicPeriod"/>
            </a:pPr>
            <a:r>
              <a:rPr lang="kk-KZ" dirty="0">
                <a:latin typeface="Times New Roman" panose="02020603050405020304" pitchFamily="18" charset="0"/>
                <a:cs typeface="Times New Roman" panose="02020603050405020304" pitchFamily="18" charset="0"/>
              </a:rPr>
              <a:t>тереңдігі 3 м-ден жоғары, құрғақ, сазбалшықты топырақты қазыңдыларды өңдеу;</a:t>
            </a:r>
            <a:endParaRPr lang="ru-RU" dirty="0">
              <a:latin typeface="Times New Roman" panose="02020603050405020304" pitchFamily="18" charset="0"/>
              <a:cs typeface="Times New Roman" panose="02020603050405020304" pitchFamily="18" charset="0"/>
            </a:endParaRPr>
          </a:p>
          <a:p>
            <a:pPr marL="514350" lvl="0" indent="-514350">
              <a:lnSpc>
                <a:spcPct val="120000"/>
              </a:lnSpc>
              <a:spcBef>
                <a:spcPts val="0"/>
              </a:spcBef>
              <a:buFont typeface="+mj-lt"/>
              <a:buAutoNum type="arabicPeriod"/>
            </a:pPr>
            <a:r>
              <a:rPr lang="kk-KZ" dirty="0">
                <a:latin typeface="Times New Roman" panose="02020603050405020304" pitchFamily="18" charset="0"/>
                <a:cs typeface="Times New Roman" panose="02020603050405020304" pitchFamily="18" charset="0"/>
              </a:rPr>
              <a:t>батпақтарда құмды топырақтардан үйінді тұрғызу;</a:t>
            </a:r>
            <a:endParaRPr lang="ru-RU" dirty="0">
              <a:latin typeface="Times New Roman" panose="02020603050405020304" pitchFamily="18" charset="0"/>
              <a:cs typeface="Times New Roman" panose="02020603050405020304" pitchFamily="18" charset="0"/>
            </a:endParaRPr>
          </a:p>
          <a:p>
            <a:pPr marL="514350" lvl="0" indent="-514350">
              <a:lnSpc>
                <a:spcPct val="120000"/>
              </a:lnSpc>
              <a:spcBef>
                <a:spcPts val="0"/>
              </a:spcBef>
              <a:buFont typeface="+mj-lt"/>
              <a:buAutoNum type="arabicPeriod"/>
            </a:pPr>
            <a:r>
              <a:rPr lang="kk-KZ" dirty="0">
                <a:latin typeface="Times New Roman" panose="02020603050405020304" pitchFamily="18" charset="0"/>
                <a:cs typeface="Times New Roman" panose="02020603050405020304" pitchFamily="18" charset="0"/>
              </a:rPr>
              <a:t>шымтезекті алу;</a:t>
            </a:r>
            <a:endParaRPr lang="ru-RU" dirty="0">
              <a:latin typeface="Times New Roman" panose="02020603050405020304" pitchFamily="18" charset="0"/>
              <a:cs typeface="Times New Roman" panose="02020603050405020304" pitchFamily="18" charset="0"/>
            </a:endParaRPr>
          </a:p>
          <a:p>
            <a:pPr marL="514350" lvl="0" indent="-514350">
              <a:lnSpc>
                <a:spcPct val="120000"/>
              </a:lnSpc>
              <a:spcBef>
                <a:spcPts val="0"/>
              </a:spcBef>
              <a:buFont typeface="+mj-lt"/>
              <a:buAutoNum type="arabicPeriod"/>
            </a:pPr>
            <a:r>
              <a:rPr lang="kk-KZ" dirty="0">
                <a:latin typeface="Times New Roman" panose="02020603050405020304" pitchFamily="18" charset="0"/>
                <a:cs typeface="Times New Roman" panose="02020603050405020304" pitchFamily="18" charset="0"/>
              </a:rPr>
              <a:t>дренаждық саңылаулар жасау;</a:t>
            </a:r>
            <a:endParaRPr lang="ru-RU" dirty="0">
              <a:latin typeface="Times New Roman" panose="02020603050405020304" pitchFamily="18" charset="0"/>
              <a:cs typeface="Times New Roman" panose="02020603050405020304" pitchFamily="18" charset="0"/>
            </a:endParaRPr>
          </a:p>
          <a:p>
            <a:pPr marL="514350" lvl="0" indent="-514350">
              <a:lnSpc>
                <a:spcPct val="120000"/>
              </a:lnSpc>
              <a:spcBef>
                <a:spcPts val="0"/>
              </a:spcBef>
              <a:buFont typeface="+mj-lt"/>
              <a:buAutoNum type="arabicPeriod"/>
            </a:pPr>
            <a:r>
              <a:rPr lang="kk-KZ" dirty="0">
                <a:latin typeface="Times New Roman" panose="02020603050405020304" pitchFamily="18" charset="0"/>
                <a:cs typeface="Times New Roman" panose="02020603050405020304" pitchFamily="18" charset="0"/>
              </a:rPr>
              <a:t>жеке жұмыс жүргізу жобасы бойынша басқа да жер жұмыстары</a:t>
            </a:r>
            <a:r>
              <a:rPr lang="kk-KZ"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746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484908"/>
            <a:ext cx="7886700" cy="6373092"/>
          </a:xfrm>
        </p:spPr>
        <p:txBody>
          <a:bodyPr>
            <a:normAutofit fontScale="47500" lnSpcReduction="20000"/>
          </a:bodyPr>
          <a:lstStyle/>
          <a:p>
            <a:pPr marL="0" indent="504000">
              <a:lnSpc>
                <a:spcPct val="120000"/>
              </a:lnSpc>
              <a:spcBef>
                <a:spcPts val="0"/>
              </a:spcBef>
              <a:buNone/>
            </a:pPr>
            <a:r>
              <a:rPr lang="kk-KZ" sz="4200" b="1" dirty="0">
                <a:latin typeface="Times New Roman" panose="02020603050405020304" pitchFamily="18" charset="0"/>
                <a:cs typeface="Times New Roman" panose="02020603050405020304" pitchFamily="18" charset="0"/>
              </a:rPr>
              <a:t>Қыста топырақ үйіндісін тұрғызу жұмыстарын жүргізу </a:t>
            </a:r>
            <a:r>
              <a:rPr lang="kk-KZ" sz="4200" b="1" u="sng" dirty="0">
                <a:latin typeface="Times New Roman" panose="02020603050405020304" pitchFamily="18" charset="0"/>
                <a:cs typeface="Times New Roman" panose="02020603050405020304" pitchFamily="18" charset="0"/>
              </a:rPr>
              <a:t>артықшылықтары:</a:t>
            </a:r>
            <a:endParaRPr lang="ru-RU" sz="4200" b="1" u="sng"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құрылыс кезеңінің ұзаруы;</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жыл бойы жол-құрылыс машиналарын толық және біркелкі пайдалану мүмкінділігінің болуы;</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құрылысқа тұрақты білікті жұмысшыларды бекіту;</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құрылысты жылдамдату және қосымша шығындарды азайту;</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қозғалу шарттарын жақсарту </a:t>
            </a:r>
            <a:r>
              <a:rPr lang="kk-KZ" sz="4200" i="1" dirty="0">
                <a:latin typeface="Times New Roman" panose="02020603050405020304" pitchFamily="18" charset="0"/>
                <a:cs typeface="Times New Roman" panose="02020603050405020304" pitchFamily="18" charset="0"/>
              </a:rPr>
              <a:t>(батпақты аудандарда).</a:t>
            </a:r>
            <a:endParaRPr lang="ru-RU" sz="4200" b="1"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kk-KZ" sz="4200" dirty="0">
                <a:latin typeface="Times New Roman" panose="02020603050405020304" pitchFamily="18" charset="0"/>
                <a:cs typeface="Times New Roman" panose="02020603050405020304" pitchFamily="18" charset="0"/>
              </a:rPr>
              <a:t> </a:t>
            </a:r>
            <a:endParaRPr lang="ru-RU" sz="4200" b="1" dirty="0">
              <a:latin typeface="Times New Roman" panose="02020603050405020304" pitchFamily="18" charset="0"/>
              <a:cs typeface="Times New Roman" panose="02020603050405020304" pitchFamily="18" charset="0"/>
            </a:endParaRPr>
          </a:p>
          <a:p>
            <a:pPr marL="0" indent="504000">
              <a:lnSpc>
                <a:spcPct val="120000"/>
              </a:lnSpc>
              <a:spcBef>
                <a:spcPts val="0"/>
              </a:spcBef>
              <a:buNone/>
            </a:pPr>
            <a:r>
              <a:rPr lang="kk-KZ" sz="4200" b="1" u="sng" dirty="0">
                <a:latin typeface="Times New Roman" panose="02020603050405020304" pitchFamily="18" charset="0"/>
                <a:cs typeface="Times New Roman" panose="02020603050405020304" pitchFamily="18" charset="0"/>
              </a:rPr>
              <a:t>Негізгі кемшіліктері</a:t>
            </a:r>
            <a:r>
              <a:rPr lang="kk-KZ" sz="4200" b="1" dirty="0">
                <a:latin typeface="Times New Roman" panose="02020603050405020304" pitchFamily="18" charset="0"/>
                <a:cs typeface="Times New Roman" panose="02020603050405020304" pitchFamily="18" charset="0"/>
              </a:rPr>
              <a:t>:</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топырақтардың қатуы, өңдеу жұмыстарын қиындатады;</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топырақтар құрамында қатқан бөлшектердің болуы және соның салдарынан нығыздау жұмыстарының қиындауы;</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жер құрылымдарының негіздерін қар мен мұздан тазалау жұмыстарының қажеттілігі;</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жұмыс өнімділігі төмендейді;</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жұмысшылар үшін қысқы киімдер қажеттілігі;</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жұмысшылар және техникалар жұмыстары үшін қолайлы шарттардың болмауы;</a:t>
            </a:r>
            <a:endParaRPr lang="ru-RU" sz="4200" b="1" dirty="0">
              <a:latin typeface="Times New Roman" panose="02020603050405020304" pitchFamily="18" charset="0"/>
              <a:cs typeface="Times New Roman" panose="02020603050405020304" pitchFamily="18" charset="0"/>
            </a:endParaRPr>
          </a:p>
          <a:p>
            <a:pPr marL="0" lvl="0">
              <a:lnSpc>
                <a:spcPct val="120000"/>
              </a:lnSpc>
              <a:spcBef>
                <a:spcPts val="0"/>
              </a:spcBef>
            </a:pPr>
            <a:r>
              <a:rPr lang="kk-KZ" sz="4200" dirty="0">
                <a:latin typeface="Times New Roman" panose="02020603050405020304" pitchFamily="18" charset="0"/>
                <a:cs typeface="Times New Roman" panose="02020603050405020304" pitchFamily="18" charset="0"/>
              </a:rPr>
              <a:t>қажетті сапа қамтамасыз етуге шығындардың өсуі.</a:t>
            </a:r>
            <a:endParaRPr lang="ru-RU" sz="4200" b="1"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3543704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498764"/>
            <a:ext cx="7886700" cy="6054436"/>
          </a:xfrm>
        </p:spPr>
        <p:txBody>
          <a:bodyPr>
            <a:normAutofit fontScale="62500" lnSpcReduction="20000"/>
          </a:bodyPr>
          <a:lstStyle/>
          <a:p>
            <a:pPr marL="0" indent="504000">
              <a:lnSpc>
                <a:spcPct val="120000"/>
              </a:lnSpc>
              <a:spcBef>
                <a:spcPts val="0"/>
              </a:spcBef>
              <a:buNone/>
            </a:pPr>
            <a:r>
              <a:rPr lang="kk-KZ" b="1" dirty="0">
                <a:latin typeface="Times New Roman" panose="02020603050405020304" pitchFamily="18" charset="0"/>
                <a:cs typeface="Times New Roman" panose="02020603050405020304" pitchFamily="18" charset="0"/>
              </a:rPr>
              <a:t>Жер жұмыстарын қыста орындау үшін арнайы тағайындалған ережелер талаптары:</a:t>
            </a:r>
            <a:endParaRPr lang="ru-RU" b="1" dirty="0">
              <a:latin typeface="Times New Roman" panose="02020603050405020304" pitchFamily="18" charset="0"/>
              <a:cs typeface="Times New Roman" panose="02020603050405020304" pitchFamily="18" charset="0"/>
            </a:endParaRPr>
          </a:p>
          <a:p>
            <a:pPr lvl="0">
              <a:lnSpc>
                <a:spcPct val="120000"/>
              </a:lnSpc>
              <a:spcBef>
                <a:spcPts val="0"/>
              </a:spcBef>
            </a:pPr>
            <a:r>
              <a:rPr lang="kk-KZ" dirty="0">
                <a:latin typeface="Times New Roman" panose="02020603050405020304" pitchFamily="18" charset="0"/>
                <a:cs typeface="Times New Roman" panose="02020603050405020304" pitchFamily="18" charset="0"/>
              </a:rPr>
              <a:t>үйінді табаны ауа райының жылы уақытында дайындалуы қажет, үйінді тұрғызу жұмыстары басталар алдында үйінді табаны қар мен мұздан мұқият тазаланады;</a:t>
            </a:r>
            <a:endParaRPr lang="ru-RU" dirty="0">
              <a:latin typeface="Times New Roman" panose="02020603050405020304" pitchFamily="18" charset="0"/>
              <a:cs typeface="Times New Roman" panose="02020603050405020304" pitchFamily="18" charset="0"/>
            </a:endParaRPr>
          </a:p>
          <a:p>
            <a:pPr lvl="0">
              <a:lnSpc>
                <a:spcPct val="120000"/>
              </a:lnSpc>
              <a:spcBef>
                <a:spcPts val="0"/>
              </a:spcBef>
            </a:pPr>
            <a:r>
              <a:rPr lang="kk-KZ" dirty="0">
                <a:latin typeface="Times New Roman" panose="02020603050405020304" pitchFamily="18" charset="0"/>
                <a:cs typeface="Times New Roman" panose="02020603050405020304" pitchFamily="18" charset="0"/>
              </a:rPr>
              <a:t>ауа температарасы </a:t>
            </a:r>
            <a:r>
              <a:rPr lang="kk-KZ" b="1" dirty="0" smtClean="0">
                <a:latin typeface="Times New Roman" panose="02020603050405020304" pitchFamily="18" charset="0"/>
                <a:cs typeface="Times New Roman" panose="02020603050405020304" pitchFamily="18" charset="0"/>
              </a:rPr>
              <a:t>–10 </a:t>
            </a:r>
            <a:r>
              <a:rPr lang="kk-KZ" b="1" baseline="30000" dirty="0">
                <a:latin typeface="Times New Roman" panose="02020603050405020304" pitchFamily="18" charset="0"/>
                <a:cs typeface="Times New Roman" panose="02020603050405020304" pitchFamily="18" charset="0"/>
              </a:rPr>
              <a:t>0</a:t>
            </a:r>
            <a:r>
              <a:rPr lang="kk-KZ" b="1" dirty="0">
                <a:latin typeface="Times New Roman" panose="02020603050405020304" pitchFamily="18" charset="0"/>
                <a:cs typeface="Times New Roman" panose="02020603050405020304" pitchFamily="18" charset="0"/>
              </a:rPr>
              <a:t>С</a:t>
            </a:r>
            <a:r>
              <a:rPr lang="kk-KZ" dirty="0">
                <a:latin typeface="Times New Roman" panose="02020603050405020304" pitchFamily="18" charset="0"/>
                <a:cs typeface="Times New Roman" panose="02020603050405020304" pitchFamily="18" charset="0"/>
              </a:rPr>
              <a:t>-ге дейін болғанда, топырақ үйіндісін тұрғызуға арналған топырақтарды өңдегеннен соңғы нығыздауға дейінгі уақыт 2...3 сағаттан артпауы керек, ал ауа температурасы </a:t>
            </a:r>
            <a:r>
              <a:rPr lang="kk-KZ" b="1" dirty="0">
                <a:latin typeface="Times New Roman" panose="02020603050405020304" pitchFamily="18" charset="0"/>
                <a:cs typeface="Times New Roman" panose="02020603050405020304" pitchFamily="18" charset="0"/>
              </a:rPr>
              <a:t>– 10 </a:t>
            </a:r>
            <a:r>
              <a:rPr lang="kk-KZ" b="1" baseline="30000" dirty="0">
                <a:latin typeface="Times New Roman" panose="02020603050405020304" pitchFamily="18" charset="0"/>
                <a:cs typeface="Times New Roman" panose="02020603050405020304" pitchFamily="18" charset="0"/>
              </a:rPr>
              <a:t>0</a:t>
            </a:r>
            <a:r>
              <a:rPr lang="kk-KZ" b="1" dirty="0">
                <a:latin typeface="Times New Roman" panose="02020603050405020304" pitchFamily="18" charset="0"/>
                <a:cs typeface="Times New Roman" panose="02020603050405020304" pitchFamily="18" charset="0"/>
              </a:rPr>
              <a:t>С</a:t>
            </a:r>
            <a:r>
              <a:rPr lang="kk-KZ" dirty="0">
                <a:latin typeface="Times New Roman" panose="02020603050405020304" pitchFamily="18" charset="0"/>
                <a:cs typeface="Times New Roman" panose="02020603050405020304" pitchFamily="18" charset="0"/>
              </a:rPr>
              <a:t>-ден </a:t>
            </a:r>
            <a:r>
              <a:rPr lang="kk-KZ" b="1" dirty="0">
                <a:latin typeface="Times New Roman" panose="02020603050405020304" pitchFamily="18" charset="0"/>
                <a:cs typeface="Times New Roman" panose="02020603050405020304" pitchFamily="18" charset="0"/>
              </a:rPr>
              <a:t>– 20 </a:t>
            </a:r>
            <a:r>
              <a:rPr lang="kk-KZ" b="1" baseline="30000" dirty="0">
                <a:latin typeface="Times New Roman" panose="02020603050405020304" pitchFamily="18" charset="0"/>
                <a:cs typeface="Times New Roman" panose="02020603050405020304" pitchFamily="18" charset="0"/>
              </a:rPr>
              <a:t>0</a:t>
            </a:r>
            <a:r>
              <a:rPr lang="kk-KZ" b="1" dirty="0">
                <a:latin typeface="Times New Roman" panose="02020603050405020304" pitchFamily="18" charset="0"/>
                <a:cs typeface="Times New Roman" panose="02020603050405020304" pitchFamily="18" charset="0"/>
              </a:rPr>
              <a:t>С</a:t>
            </a:r>
            <a:r>
              <a:rPr lang="kk-KZ" dirty="0">
                <a:latin typeface="Times New Roman" panose="02020603050405020304" pitchFamily="18" charset="0"/>
                <a:cs typeface="Times New Roman" panose="02020603050405020304" pitchFamily="18" charset="0"/>
              </a:rPr>
              <a:t>-ге дейңн болғанда бұл уақыт 1...1,5 сағатқа дейңн қысқарады (жібіген топырақтардың қатуын болдырмау үшін);</a:t>
            </a:r>
            <a:endParaRPr lang="ru-RU" dirty="0">
              <a:latin typeface="Times New Roman" panose="02020603050405020304" pitchFamily="18" charset="0"/>
              <a:cs typeface="Times New Roman" panose="02020603050405020304" pitchFamily="18" charset="0"/>
            </a:endParaRPr>
          </a:p>
          <a:p>
            <a:pPr lvl="0">
              <a:lnSpc>
                <a:spcPct val="120000"/>
              </a:lnSpc>
              <a:spcBef>
                <a:spcPts val="0"/>
              </a:spcBef>
            </a:pPr>
            <a:r>
              <a:rPr lang="kk-KZ" dirty="0">
                <a:latin typeface="Times New Roman" panose="02020603050405020304" pitchFamily="18" charset="0"/>
                <a:cs typeface="Times New Roman" panose="02020603050405020304" pitchFamily="18" charset="0"/>
              </a:rPr>
              <a:t>үйінді құрылысында топырақтарды нығыздау үшін торлы катоктар немесе таптағыш құралдар қолданылған болса, онда қатқан топырақтар бөлшектерінің өлшемдері 30 см-ден артпауы керек, ал пневмодөңгелекті және дірлдегіш катоктар қолданғанда – 15 см-ден артпауы керек;</a:t>
            </a:r>
            <a:endParaRPr lang="ru-RU" dirty="0">
              <a:latin typeface="Times New Roman" panose="02020603050405020304" pitchFamily="18" charset="0"/>
              <a:cs typeface="Times New Roman" panose="02020603050405020304" pitchFamily="18" charset="0"/>
            </a:endParaRPr>
          </a:p>
          <a:p>
            <a:pPr lvl="0">
              <a:lnSpc>
                <a:spcPct val="120000"/>
              </a:lnSpc>
              <a:spcBef>
                <a:spcPts val="0"/>
              </a:spcBef>
            </a:pPr>
            <a:r>
              <a:rPr lang="kk-KZ" dirty="0">
                <a:latin typeface="Times New Roman" panose="02020603050405020304" pitchFamily="18" charset="0"/>
                <a:cs typeface="Times New Roman" panose="02020603050405020304" pitchFamily="18" charset="0"/>
              </a:rPr>
              <a:t>үйінді құрылысында топырақтарды соққылап таптағанда қатқан топырақтардың мөлшері жалпы салынатын топырақ мөлшерінің 30%-нан артық болмауы керек, ал жүріп нығыздағанда – 20%;</a:t>
            </a:r>
            <a:endParaRPr lang="ru-RU" dirty="0">
              <a:latin typeface="Times New Roman" panose="02020603050405020304" pitchFamily="18" charset="0"/>
              <a:cs typeface="Times New Roman" panose="02020603050405020304" pitchFamily="18" charset="0"/>
            </a:endParaRPr>
          </a:p>
          <a:p>
            <a:pPr lvl="0">
              <a:lnSpc>
                <a:spcPct val="120000"/>
              </a:lnSpc>
              <a:spcBef>
                <a:spcPts val="0"/>
              </a:spcBef>
            </a:pPr>
            <a:r>
              <a:rPr lang="kk-KZ" dirty="0">
                <a:latin typeface="Times New Roman" panose="02020603050405020304" pitchFamily="18" charset="0"/>
                <a:cs typeface="Times New Roman" panose="02020603050405020304" pitchFamily="18" charset="0"/>
              </a:rPr>
              <a:t>қатқан бөлшектері бар топырақтарды құлама жиегіне 1 м қашықтыққа дейін жаюға болады;</a:t>
            </a:r>
            <a:endParaRPr lang="ru-RU" dirty="0">
              <a:latin typeface="Times New Roman" panose="02020603050405020304" pitchFamily="18" charset="0"/>
              <a:cs typeface="Times New Roman" panose="02020603050405020304" pitchFamily="18" charset="0"/>
            </a:endParaRPr>
          </a:p>
          <a:p>
            <a:pPr lvl="0">
              <a:lnSpc>
                <a:spcPct val="120000"/>
              </a:lnSpc>
              <a:spcBef>
                <a:spcPts val="0"/>
              </a:spcBef>
            </a:pPr>
            <a:r>
              <a:rPr lang="kk-KZ" dirty="0">
                <a:latin typeface="Times New Roman" panose="02020603050405020304" pitchFamily="18" charset="0"/>
                <a:cs typeface="Times New Roman" panose="02020603050405020304" pitchFamily="18" charset="0"/>
              </a:rPr>
              <a:t>үйіндінің үстіңгі қабаттарына тек қана жібіген топырақтар жаюға рұқсат беріледі.</a:t>
            </a:r>
            <a:endParaRPr lang="ru-RU"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88641935"/>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TotalTime>
  <Words>660</Words>
  <Application>Microsoft Office PowerPoint</Application>
  <PresentationFormat>Экран (4:3)</PresentationFormat>
  <Paragraphs>44</Paragraphs>
  <Slides>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Arial</vt:lpstr>
      <vt:lpstr>Calibri</vt:lpstr>
      <vt:lpstr>Calibri Light</vt:lpstr>
      <vt:lpstr>Times New Roman</vt:lpstr>
      <vt:lpstr>Тема Office</vt:lpstr>
      <vt:lpstr>ҚЫСҚЫ КЕЗЕҢДЕ ТОПЫРАҚ ҮЙІНДІСІНІҢ ҚҰРЫЛЫСЫ</vt:lpstr>
      <vt:lpstr>ҚЫСТА ЖЕР ЖҰМЫСТАРЫН ЖҮРГІЗУ ЕРЕКШЕЛІКТЕРІ</vt:lpstr>
      <vt:lpstr>ҚЫСҚЫ ЖАҒДАЙДАҒЫ ЖҰМЫСТАРДЫҢ СИПАТТЫ ТҮРЛЕРІ</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ҚЫСҚЫ КЕЗЕҢДЕ ТОПЫРАҚ ҮЙІНДІСІНІҢ ҚҰРЫЛЫСЫ</dc:title>
  <dc:creator>Bakytbek</dc:creator>
  <cp:lastModifiedBy>Bakytbek</cp:lastModifiedBy>
  <cp:revision>3</cp:revision>
  <dcterms:created xsi:type="dcterms:W3CDTF">2020-10-06T16:29:04Z</dcterms:created>
  <dcterms:modified xsi:type="dcterms:W3CDTF">2020-10-06T16:53:45Z</dcterms:modified>
</cp:coreProperties>
</file>